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5" r:id="rId4"/>
    <p:sldId id="258" r:id="rId5"/>
    <p:sldId id="261" r:id="rId6"/>
    <p:sldId id="259" r:id="rId7"/>
    <p:sldId id="264" r:id="rId8"/>
    <p:sldId id="260" r:id="rId9"/>
    <p:sldId id="263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75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E4AC24"/>
    <a:srgbClr val="7C1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39B2A-FB0E-4B16-A4F0-F8A0AD5F939E}" type="datetimeFigureOut">
              <a:rPr lang="en-IN" smtClean="0"/>
              <a:t>23-08-2021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D01F3-F621-4570-864F-C51F6DDA10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23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0D25-033A-4056-9976-56B6B9E92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065930"/>
            <a:ext cx="10058400" cy="136307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1A1A6-0267-4B64-88CB-D08683A4B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661747"/>
            <a:ext cx="100584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5B854-4E1B-4D84-8F21-290B7C8FE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A7AC-C115-4B69-885C-C7E2685F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D8DB04-2587-4973-BA58-7EA63FD88438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C6C069-A82C-4188-9500-4DD738613F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26" y="360787"/>
            <a:ext cx="3884749" cy="15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AB68EC-CCF3-479C-B2EE-11FC8F02CEB4}"/>
              </a:ext>
            </a:extLst>
          </p:cNvPr>
          <p:cNvCxnSpPr/>
          <p:nvPr userDrawn="1"/>
        </p:nvCxnSpPr>
        <p:spPr>
          <a:xfrm>
            <a:off x="1066800" y="3439160"/>
            <a:ext cx="10058400" cy="0"/>
          </a:xfrm>
          <a:prstGeom prst="line">
            <a:avLst/>
          </a:prstGeom>
          <a:ln>
            <a:solidFill>
              <a:srgbClr val="7C1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20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249E-2D3E-4FCC-89C8-3AA14E52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37BE3-67DE-42A4-8B51-4C1C97781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6BAA-9284-4903-A989-26954F78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E90BD-FA81-446E-AF8D-B93CD787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72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D7332-7A47-4760-8BD4-53429F858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60BAD-5A4D-4AA3-B81F-E313B7378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CE6C3-A1A4-4EFC-AE04-BDCB7BE4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2515-7CCD-4A31-A866-9900712C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526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D473-DF39-4183-8158-D55374A0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0D320-2BAD-4D7A-8644-E3C23D6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31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2082-B418-4089-9833-47ECABE8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1555A-2E71-4E63-8EE1-2CDB4B35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438816-1920-4D26-8F14-9FCBAD99A0A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7C1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67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0C97-BC28-4331-8453-8F77B94F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F4774-D79F-4249-9E46-A5D9170F5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3AC16-E771-429F-9044-B9EE47B4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9F27E-46FC-42FF-9301-B10D8A5E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05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188C-F411-42BF-8625-77A44A15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F0984-922E-40CA-A276-00F453F64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82736-2F47-4101-8261-423940869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C2FD6-85F7-4BD2-AA7D-9FAB65C7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7D163-D9C6-44DE-99B3-EAF2B7DE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895016-30B5-4DDE-BA71-C70DA2593D0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7C1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56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B561-B678-4B2C-9946-634A781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C98B8-CCAB-4704-93CF-992AB8101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2470D-B76B-40CA-8660-AE8F52228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93E7-89BB-4D03-A4FA-D5C15D44D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85F59-B441-4761-AF92-580DE7D43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42973-17DE-4A2D-A54F-F88C7E5D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F1E344-A717-4733-B3C8-15BAAD48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F6C154-2E1E-474F-BEC4-1A290018615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7C1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86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27F4-DCB7-4D72-8780-2433D645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55A7B-62B1-4FAF-AA2F-7164CBD1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7CFA2-18F9-459F-93B0-068B64DE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7CD93B-8B2B-41EE-9DEC-B3EAB5276B5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7C1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60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D13E2-4F27-427C-AA41-A48C5310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97484-80E0-4033-A0DA-7D97F057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994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56F9-C352-42A9-A028-AD24466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479E-7AAE-4A4A-AF53-C6BAE6240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90578-700B-4AB0-8353-33A50DAFB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A61B8-C447-4389-9448-89BB88BC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D1CB5-E2A4-4768-8022-B24C9C75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997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A20F-F018-4BF7-B82C-92946BBB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80E60-3104-45F3-902F-170C41D377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D0766-80D2-4A83-9E60-C70D16C20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099AC-9667-4E21-954D-762E17B4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01C50-B9F7-4588-BF96-21235F1E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996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BCEA4-A5F4-43D8-8DDD-DDE776BC2E8F}"/>
              </a:ext>
            </a:extLst>
          </p:cNvPr>
          <p:cNvSpPr/>
          <p:nvPr userDrawn="1"/>
        </p:nvSpPr>
        <p:spPr>
          <a:xfrm>
            <a:off x="0" y="6185756"/>
            <a:ext cx="12192000" cy="676396"/>
          </a:xfrm>
          <a:prstGeom prst="rect">
            <a:avLst/>
          </a:prstGeom>
          <a:solidFill>
            <a:srgbClr val="7C1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F6EE9-D5DB-4DB7-8A2A-98292BB0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45AF5-60CB-411D-998B-BE8BC544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6941A-AC3F-4F82-8B3D-5707C1058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9DE64-C376-4E14-BF5A-8902478C5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1D8DB04-2587-4973-BA58-7EA63FD8843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21B170-0D59-44A9-8FA8-A3B7AF3D89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6214021"/>
            <a:ext cx="1211859" cy="6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anchajanya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glahealthcentrepindaruch8077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ECAD-DE42-4B07-BA73-8DBEBA96A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The GLA Primary Health &amp; Learning Centre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DF9C4-1392-4C83-91E6-0ABA37A1E4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Creating a self-reliant model of reliable and affordable </a:t>
            </a:r>
            <a:br>
              <a:rPr lang="en-IN" dirty="0"/>
            </a:br>
            <a:r>
              <a:rPr lang="en-IN" dirty="0"/>
              <a:t>primary healthcare and education for rural India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49561C-FAD3-471B-B405-20F95DBE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© </a:t>
            </a:r>
            <a:r>
              <a:rPr lang="en-IN" dirty="0" err="1"/>
              <a:t>Paanchajanya</a:t>
            </a:r>
            <a:r>
              <a:rPr lang="en-IN" dirty="0"/>
              <a:t> Public Charitable Trust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BB8C685-8E6C-4E1F-805A-CA4CFB93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1</a:t>
            </a:fld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F1F60-249C-4048-A59F-7B640750D2ED}"/>
              </a:ext>
            </a:extLst>
          </p:cNvPr>
          <p:cNvSpPr txBox="1"/>
          <p:nvPr/>
        </p:nvSpPr>
        <p:spPr>
          <a:xfrm>
            <a:off x="3151392" y="5683040"/>
            <a:ext cx="5680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GLA PH &amp; LC is a project of the </a:t>
            </a:r>
            <a:r>
              <a:rPr lang="en-US" sz="1400" dirty="0" err="1"/>
              <a:t>Paanchajanya</a:t>
            </a:r>
            <a:r>
              <a:rPr lang="en-US" sz="1400" dirty="0"/>
              <a:t> Public Charitable Trust (Regd.)</a:t>
            </a:r>
            <a:endParaRPr lang="en-IN" sz="1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9A1B60-869F-4CF3-9E03-2ACF2566C4DA}"/>
              </a:ext>
            </a:extLst>
          </p:cNvPr>
          <p:cNvCxnSpPr/>
          <p:nvPr/>
        </p:nvCxnSpPr>
        <p:spPr>
          <a:xfrm>
            <a:off x="3255895" y="5683041"/>
            <a:ext cx="56802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4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BF58FD-7C58-47C4-8040-DCDCCEBF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Learning-related Efforts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B79FB-4966-47FD-A32B-4B3C3A8EB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214800-5446-438D-9283-5FC6C095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83832-151B-48C9-A569-72D0C1DB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23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973F-20C5-4B6A-8674-6E4B84F9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GLA LC, </a:t>
            </a:r>
            <a:r>
              <a:rPr lang="en-IN" dirty="0" err="1"/>
              <a:t>Pindaruch</a:t>
            </a:r>
            <a:r>
              <a:rPr lang="en-IN" dirty="0"/>
              <a:t>: 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6A6EA-61C9-4345-B9CD-E17EA03EB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Work in </a:t>
            </a:r>
            <a:r>
              <a:rPr lang="en-US" altLang="en-US" dirty="0" err="1"/>
              <a:t>Pindaruch</a:t>
            </a:r>
            <a:r>
              <a:rPr lang="en-US" altLang="en-US" dirty="0"/>
              <a:t> began in 2012, with the founding of the </a:t>
            </a:r>
            <a:r>
              <a:rPr lang="en-US" altLang="en-US" dirty="0" err="1"/>
              <a:t>Paanchajanya</a:t>
            </a:r>
            <a:r>
              <a:rPr lang="en-US" altLang="en-US" dirty="0"/>
              <a:t> Public Charitable Trust. We then worked with government schools in the area, supporting them with materials and ideas as required.</a:t>
            </a:r>
          </a:p>
          <a:p>
            <a:r>
              <a:rPr lang="en-US" altLang="en-US" dirty="0"/>
              <a:t>In 2016, we received funding from IIT Madras, which enabled us to hire and train our own teachers, who then taught in five government schools in </a:t>
            </a:r>
            <a:r>
              <a:rPr lang="en-US" altLang="en-US" dirty="0" err="1"/>
              <a:t>Pindaruch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In 2019, with the GLA PHC infrastructure in place, we started our own learning center.</a:t>
            </a:r>
          </a:p>
          <a:p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A72BA-3EA8-44D8-AB74-A8B8DF4F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9DF77-4108-48E4-A4C0-0D8ED699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0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07AD-6B08-4BA0-B1A5-58492AD1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GLA LC, </a:t>
            </a:r>
            <a:r>
              <a:rPr lang="en-IN" dirty="0" err="1"/>
              <a:t>Pindaruch</a:t>
            </a:r>
            <a:r>
              <a:rPr lang="en-IN" dirty="0"/>
              <a:t>: Key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FE01-01F5-4921-AF6E-6C68F7391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help enhance reading proficiency in English and the local languages, and improve general awareness.</a:t>
            </a:r>
          </a:p>
          <a:p>
            <a:r>
              <a:rPr lang="en-US" dirty="0"/>
              <a:t>To educate and empower local villagers to take over the task of emancipation through education.</a:t>
            </a:r>
          </a:p>
          <a:p>
            <a:r>
              <a:rPr lang="en-US" dirty="0"/>
              <a:t>To educate and empower local villagers to take over the running and administration of the primary health &amp; learning center.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8954-C9EE-483A-8B1E-0629DEC7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C155A-44BE-43BC-9890-F74CB24C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2CB6-72FA-4E4F-BF5E-05967752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Our Students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CF08E-269F-4C20-A1C6-9154ECD94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50% came from educationally and economically backward casts and classes</a:t>
            </a:r>
          </a:p>
          <a:p>
            <a:r>
              <a:rPr lang="en-US" dirty="0"/>
              <a:t>20% came from culturally backward classes </a:t>
            </a:r>
          </a:p>
          <a:p>
            <a:r>
              <a:rPr lang="en-US" dirty="0"/>
              <a:t>About 8% came from other economically backward classes. </a:t>
            </a:r>
          </a:p>
          <a:p>
            <a:r>
              <a:rPr lang="en-US" dirty="0"/>
              <a:t>Nearly all our students came from families where parents are daily wage earners and, by and large, illiterate. </a:t>
            </a:r>
          </a:p>
          <a:p>
            <a:r>
              <a:rPr lang="en-US" dirty="0"/>
              <a:t>No child had seen a book or had facilities to study at home. Things like study table, light and a corner for themselves were unknown to them</a:t>
            </a:r>
            <a:endParaRPr lang="en-IN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A6570-6347-42B8-B083-0A839556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DCA4-41F5-4049-9E5D-FD058FBE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65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07AD-6B08-4BA0-B1A5-58492AD1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Work Done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FE01-01F5-4921-AF6E-6C68F7391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Worked with more than 600 children between the ages of 8-15 so far, of which more than 350 were girls.</a:t>
            </a:r>
          </a:p>
          <a:p>
            <a:r>
              <a:rPr lang="en-IN" dirty="0"/>
              <a:t>Recruited and trained more than 20 local citizens, who joined us as volunteer teachers.</a:t>
            </a:r>
          </a:p>
          <a:p>
            <a:r>
              <a:rPr lang="en-IN" dirty="0"/>
              <a:t>Offered mid-day meals to children and emphasized a culture of respect for students and teachers.</a:t>
            </a:r>
          </a:p>
          <a:p>
            <a:r>
              <a:rPr lang="en-US" dirty="0"/>
              <a:t>Supplied schools with story and drawing books, painting kits, furniture for children and teachers, etc. </a:t>
            </a:r>
          </a:p>
          <a:p>
            <a:r>
              <a:rPr lang="en-US" dirty="0"/>
              <a:t>Focused on traditional education and learning through storytelling, songs, music, and cultural </a:t>
            </a:r>
            <a:r>
              <a:rPr lang="en-US" dirty="0" err="1"/>
              <a:t>programmes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8954-C9EE-483A-8B1E-0629DEC7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C155A-44BE-43BC-9890-F74CB24C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84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DF54-043C-41B7-BCBE-576CEB79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 LC: Key Facilities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D5CA2-DA4A-458A-AAC4-75B7367B0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Rooms for children to sit and learn</a:t>
            </a:r>
          </a:p>
          <a:p>
            <a:r>
              <a:rPr lang="en-US" sz="2400" dirty="0"/>
              <a:t>Furniture and old computers received from the </a:t>
            </a:r>
            <a:r>
              <a:rPr lang="en-US" sz="2400" dirty="0" err="1"/>
              <a:t>Manigachhi</a:t>
            </a:r>
            <a:r>
              <a:rPr lang="en-US" sz="2400" dirty="0"/>
              <a:t> Branch of the State Bank of India in August, 2019</a:t>
            </a:r>
          </a:p>
          <a:p>
            <a:r>
              <a:rPr lang="en-US" sz="2400" dirty="0"/>
              <a:t>A small children’s library</a:t>
            </a:r>
          </a:p>
          <a:p>
            <a:r>
              <a:rPr lang="en-US" sz="2400" dirty="0"/>
              <a:t>More than 15 trained local volunteer teachers</a:t>
            </a:r>
          </a:p>
          <a:p>
            <a:r>
              <a:rPr lang="en-US" sz="2400" dirty="0"/>
              <a:t>More than 150 children, who attend classes in batches after their regular classes at their respective schools.</a:t>
            </a:r>
            <a:endParaRPr lang="en-IN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90C86-B122-4C40-BBD4-B9D24BF4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5E9A2-89F7-422B-8CA0-BE3D8EAA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36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BFD8-145C-46E6-B230-1B6C1552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 LC Today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A6BB-F99F-4058-8346-19AB117D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year has been tough for us, as for the rest of the world, thanks to the Corona epidemic. </a:t>
            </a:r>
          </a:p>
          <a:p>
            <a:r>
              <a:rPr lang="en-US" dirty="0"/>
              <a:t>Apart from the COVID crisis, we’ve had severe floods hitting the region. Therefore, the health center has been closed since March this year. </a:t>
            </a:r>
          </a:p>
          <a:p>
            <a:r>
              <a:rPr lang="en-US" dirty="0"/>
              <a:t>But we hope to resume work once the pandemic dies out.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7ED7-942B-4605-9CB9-3C355018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69BAE-DCA2-4BB0-9478-90EF714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16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8EADA-3F4F-439C-B204-30F8B084DCB7}"/>
              </a:ext>
            </a:extLst>
          </p:cNvPr>
          <p:cNvSpPr txBox="1"/>
          <p:nvPr/>
        </p:nvSpPr>
        <p:spPr>
          <a:xfrm>
            <a:off x="838200" y="4867204"/>
            <a:ext cx="10515600" cy="81406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bg1"/>
                </a:solidFill>
              </a:rPr>
              <a:t>Finally, we feel that each village must itself address its needs in education and health care.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We are moving in that direction, but any help is welcome!</a:t>
            </a:r>
          </a:p>
        </p:txBody>
      </p:sp>
    </p:spTree>
    <p:extLst>
      <p:ext uri="{BB962C8B-B14F-4D97-AF65-F5344CB8AC3E}">
        <p14:creationId xmlns:p14="http://schemas.microsoft.com/office/powerpoint/2010/main" val="16094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5BCD348-9F7D-4518-8EFA-BFFDA17E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Photos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C8119-C08B-4490-9E98-D0866838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1A676-4F01-45F7-909E-21054EFA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17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9DF6C-746A-4736-96B0-7AE6AD13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0" y="1793798"/>
            <a:ext cx="2748928" cy="2061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663AF-EB21-4663-96F3-30E1E24D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692" y="1793798"/>
            <a:ext cx="2748928" cy="206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D3ACF-5306-496B-86A7-83D245A56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493" y="1793798"/>
            <a:ext cx="3256056" cy="1831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5284EF-31A9-48F3-9EE2-005146D69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6"/>
          <a:stretch/>
        </p:blipFill>
        <p:spPr>
          <a:xfrm>
            <a:off x="1389380" y="4072625"/>
            <a:ext cx="2748928" cy="1836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E3D93-3F22-4F95-A4DF-2E222A585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755" y="4058640"/>
            <a:ext cx="3289623" cy="1850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10430C-30C7-4515-8AB1-0E5BCF1ED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166"/>
          <a:stretch/>
        </p:blipFill>
        <p:spPr>
          <a:xfrm>
            <a:off x="8044824" y="4058640"/>
            <a:ext cx="2757795" cy="18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BF58FD-7C58-47C4-8040-DCDCCEBF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How You Can Help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B79FB-4966-47FD-A32B-4B3C3A8EB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214800-5446-438D-9283-5FC6C095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83832-151B-48C9-A569-72D0C1DB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0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BFD8-145C-46E6-B230-1B6C1552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Are An Indian Citizen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A6BB-F99F-4058-8346-19AB117D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a medical practitioner (physician, nurse, paramedic, and so on), you can join our campaign for creating better healthcare systems for rural India.</a:t>
            </a:r>
          </a:p>
          <a:p>
            <a:r>
              <a:rPr lang="en-US" dirty="0" smtClean="0"/>
              <a:t>If you can teach, you can join the campaign for creating vocational or academic (English, Computers, and Mathematics) skills.</a:t>
            </a:r>
          </a:p>
          <a:p>
            <a:r>
              <a:rPr lang="en-US" dirty="0" smtClean="0"/>
              <a:t>If you can contribute to our cause, we welcome donations that can help us continue to do our work. No amount is too small.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7ED7-942B-4605-9CB9-3C355018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69BAE-DCA2-4BB0-9478-90EF714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19</a:t>
            </a:fld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8EADA-3F4F-439C-B204-30F8B084DCB7}"/>
              </a:ext>
            </a:extLst>
          </p:cNvPr>
          <p:cNvSpPr txBox="1"/>
          <p:nvPr/>
        </p:nvSpPr>
        <p:spPr>
          <a:xfrm>
            <a:off x="838200" y="5231813"/>
            <a:ext cx="10515600" cy="40011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chemeClr val="bg1"/>
                </a:solidFill>
              </a:rPr>
              <a:t>We actually prefer to have non-professional teachers join us, so both sides of th</a:t>
            </a:r>
            <a:r>
              <a:rPr lang="en-US" sz="2000" dirty="0" smtClean="0">
                <a:solidFill>
                  <a:schemeClr val="bg1"/>
                </a:solidFill>
              </a:rPr>
              <a:t>e connection profit.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1B82-C8A1-42E7-BA79-A771D46E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7A9D8-328A-4B13-A4A5-B054FF03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2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0310F-45D2-49C7-833A-9F6E2167B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9"/>
          <a:stretch/>
        </p:blipFill>
        <p:spPr bwMode="auto">
          <a:xfrm>
            <a:off x="0" y="0"/>
            <a:ext cx="12192000" cy="618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6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BFD8-145C-46E6-B230-1B6C1552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Are Outside India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A6BB-F99F-4058-8346-19AB117D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a medical practitioner (physician, nurse, paramedic, and so on), you can join our campaign for creating better healthcare systems for rural India.</a:t>
            </a:r>
          </a:p>
          <a:p>
            <a:r>
              <a:rPr lang="en-US" dirty="0" smtClean="0"/>
              <a:t>If you can teach, you can join the campaign for creating vocational or academic (English, Computers, and Mathematics) skills.</a:t>
            </a:r>
          </a:p>
          <a:p>
            <a:r>
              <a:rPr lang="en-US" dirty="0" smtClean="0"/>
              <a:t>If you have an Indian bank account and can contribute to our cause, we welcome  donations that can help us continue to do our work. No amount is too small.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7ED7-942B-4605-9CB9-3C355018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69BAE-DCA2-4BB0-9478-90EF714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00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BFD8-145C-46E6-B230-1B6C1552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Are a Company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A6BB-F99F-4058-8346-19AB117D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motivate your employees to contribute some of their time to take a few classes for our children remotely, teaching them something useful (standard subjects and computers).</a:t>
            </a:r>
          </a:p>
          <a:p>
            <a:r>
              <a:rPr lang="en-US" dirty="0" smtClean="0"/>
              <a:t>You can join us in our efforts by supporting our medical or educational efforts financially.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7ED7-942B-4605-9CB9-3C355018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69BAE-DCA2-4BB0-9478-90EF714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5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2FD5-77F5-4ADC-9549-9CD3C0BE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Paanchajanya</a:t>
            </a:r>
            <a:r>
              <a:rPr lang="en-US" dirty="0"/>
              <a:t> Public Charitable Trust (Regd.)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1971B-F103-4DEF-BF2B-9A1A9D75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A71BB-9B7B-463E-B17A-83BBA45E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22</a:t>
            </a:fld>
            <a:endParaRPr lang="en-IN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EE54387-71FA-4024-A18D-399508F1C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998289"/>
              </p:ext>
            </p:extLst>
          </p:nvPr>
        </p:nvGraphicFramePr>
        <p:xfrm>
          <a:off x="838200" y="1825625"/>
          <a:ext cx="10515600" cy="29870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257550">
                  <a:extLst>
                    <a:ext uri="{9D8B030D-6E8A-4147-A177-3AD203B41FA5}">
                      <a16:colId xmlns:a16="http://schemas.microsoft.com/office/drawing/2014/main" val="876605788"/>
                    </a:ext>
                  </a:extLst>
                </a:gridCol>
                <a:gridCol w="7258050">
                  <a:extLst>
                    <a:ext uri="{9D8B030D-6E8A-4147-A177-3AD203B41FA5}">
                      <a16:colId xmlns:a16="http://schemas.microsoft.com/office/drawing/2014/main" val="537065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Trust Registration 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Registration No.: 48/2012 OF BK.IV 21.2.2012 with District Registrar, Madras Central. PAN: AACTP1013E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5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Registered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NO. 17, </a:t>
                      </a:r>
                      <a:r>
                        <a:rPr lang="en-US" sz="2000" dirty="0" err="1"/>
                        <a:t>Thiruvalluvar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Salai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Taramani</a:t>
                      </a:r>
                      <a:r>
                        <a:rPr lang="en-US" sz="2000" dirty="0"/>
                        <a:t>, Chennai 600-113.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Managing Trustee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Shreesh</a:t>
                      </a:r>
                      <a:r>
                        <a:rPr lang="en-US" sz="2000" dirty="0"/>
                        <a:t> (Chandra) Chaudhary. Phone No: </a:t>
                      </a:r>
                      <a:r>
                        <a:rPr lang="en-US" sz="2000" dirty="0" smtClean="0"/>
                        <a:t>7320822725, 9444028434.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7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Web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hlinkClick r:id="rId2"/>
                        </a:rPr>
                        <a:t>www.paanchajanya.org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0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IT Exemptions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U/S 12AA REGN. NO. DIT(E)NO.2 (435) 12-13 DTD 26-11.2012;</a:t>
                      </a:r>
                    </a:p>
                    <a:p>
                      <a:r>
                        <a:rPr lang="pt-BR" sz="2000" dirty="0"/>
                        <a:t>U/S 80G REGN. NO. DIT(E)NO.2 (435) 12-13 DTD 16-09-.2013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9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/>
                        <a:t>Years of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2012-2020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9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495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BF58FD-7C58-47C4-8040-DCDCCEBF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Healthcare-related Efforts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B79FB-4966-47FD-A32B-4B3C3A8EB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214800-5446-438D-9283-5FC6C095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83832-151B-48C9-A569-72D0C1DB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92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973F-20C5-4B6A-8674-6E4B84F9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GLA PH &amp; LC, </a:t>
            </a:r>
            <a:r>
              <a:rPr lang="en-IN" dirty="0" err="1"/>
              <a:t>Pindaruch</a:t>
            </a:r>
            <a:r>
              <a:rPr lang="en-IN" dirty="0"/>
              <a:t>: Key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6A6EA-61C9-4345-B9CD-E17EA03EB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20 km from Darbhanga Medical College Hospital</a:t>
            </a:r>
          </a:p>
          <a:p>
            <a:r>
              <a:rPr lang="en-US" altLang="en-US" dirty="0"/>
              <a:t>160 km from Patna Airport </a:t>
            </a:r>
          </a:p>
          <a:p>
            <a:r>
              <a:rPr lang="en-US" altLang="en-US" dirty="0"/>
              <a:t>Surrounded by 14 Villages, Total Population: 1,40,000 approximately</a:t>
            </a:r>
          </a:p>
          <a:p>
            <a:r>
              <a:rPr lang="en-US" altLang="en-US" dirty="0"/>
              <a:t>Who Need Primary Health Care: 70% Dalit, Women, Illiterate, Anemic</a:t>
            </a:r>
          </a:p>
          <a:p>
            <a:r>
              <a:rPr lang="en-US" altLang="en-US" dirty="0"/>
              <a:t>Common Problems: Fever, Indigestion, Gynecology- and Age Related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A72BA-3EA8-44D8-AB74-A8B8DF4F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9DF77-4108-48E4-A4C0-0D8ED699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62BC0-B268-4032-81BB-294995B0B313}"/>
              </a:ext>
            </a:extLst>
          </p:cNvPr>
          <p:cNvSpPr txBox="1"/>
          <p:nvPr/>
        </p:nvSpPr>
        <p:spPr>
          <a:xfrm>
            <a:off x="1186877" y="4858740"/>
            <a:ext cx="9815286" cy="830997"/>
          </a:xfrm>
          <a:prstGeom prst="rect">
            <a:avLst/>
          </a:prstGeom>
          <a:solidFill>
            <a:srgbClr val="E4AC24">
              <a:alpha val="70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en-US" sz="2400" b="1" dirty="0"/>
              <a:t>Email</a:t>
            </a:r>
            <a:r>
              <a:rPr lang="en-US" altLang="en-US" sz="2400" dirty="0"/>
              <a:t>: </a:t>
            </a:r>
            <a:r>
              <a:rPr lang="en-US" altLang="en-US" sz="2400" dirty="0">
                <a:hlinkClick r:id="rId2"/>
              </a:rPr>
              <a:t>glahealthcentrepindaruch8077@gmail.com</a:t>
            </a:r>
            <a:endParaRPr lang="en-US" altLang="en-US" sz="2400" dirty="0"/>
          </a:p>
          <a:p>
            <a:pPr eaLnBrk="1" hangingPunct="1"/>
            <a:r>
              <a:rPr lang="en-US" altLang="en-US" sz="2400" b="1" dirty="0"/>
              <a:t>Phone</a:t>
            </a:r>
            <a:r>
              <a:rPr lang="en-US" altLang="en-US" sz="2400" dirty="0"/>
              <a:t>: (0091) 73208-22725, 93862-65468, 86517-93577, 73510-03081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921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2FD5-77F5-4ADC-9549-9CD3C0BE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Work Done Since Inauguration (2018)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EE54387-71FA-4024-A18D-399508F1C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623168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990975">
                  <a:extLst>
                    <a:ext uri="{9D8B030D-6E8A-4147-A177-3AD203B41FA5}">
                      <a16:colId xmlns:a16="http://schemas.microsoft.com/office/drawing/2014/main" val="876605788"/>
                    </a:ext>
                  </a:extLst>
                </a:gridCol>
                <a:gridCol w="6524625">
                  <a:extLst>
                    <a:ext uri="{9D8B030D-6E8A-4147-A177-3AD203B41FA5}">
                      <a16:colId xmlns:a16="http://schemas.microsoft.com/office/drawing/2014/main" val="537065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No. of Patients Treated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1,500 Approximately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5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Test &amp; Training Camps Organized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Nine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Cost of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₹ 46,00,000 Approximately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7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Income from Fees &amp; 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₹ 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0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Honorariums &amp; Recurring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₹ 18,00,000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9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Donations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₹ 41,00,000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6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Loans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₹ 9,00,000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8369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1971B-F103-4DEF-BF2B-9A1A9D75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A71BB-9B7B-463E-B17A-83BBA45E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5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A7AF7-5B7E-4104-8B13-C0972BB310E9}"/>
              </a:ext>
            </a:extLst>
          </p:cNvPr>
          <p:cNvSpPr txBox="1"/>
          <p:nvPr/>
        </p:nvSpPr>
        <p:spPr>
          <a:xfrm>
            <a:off x="838200" y="4674074"/>
            <a:ext cx="10515600" cy="120032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IN" sz="2400" b="1" dirty="0">
                <a:solidFill>
                  <a:schemeClr val="bg1"/>
                </a:solidFill>
              </a:rPr>
              <a:t>Doctors Who Ran Camps</a:t>
            </a:r>
          </a:p>
          <a:p>
            <a:pPr eaLnBrk="1" hangingPunct="1"/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Ganesh Choudhary,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</a:t>
            </a:r>
            <a:r>
              <a:rPr lang="en-IN" sz="2400" dirty="0" err="1">
                <a:solidFill>
                  <a:schemeClr val="bg1"/>
                </a:solidFill>
              </a:rPr>
              <a:t>Chhaya</a:t>
            </a:r>
            <a:r>
              <a:rPr lang="en-IN" sz="2400" dirty="0">
                <a:solidFill>
                  <a:schemeClr val="bg1"/>
                </a:solidFill>
              </a:rPr>
              <a:t> Jha, Prof. KN Jha,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M Kishore,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KK Gautam,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MK Sinha,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</a:t>
            </a:r>
            <a:r>
              <a:rPr lang="en-IN" sz="2400" dirty="0" err="1">
                <a:solidFill>
                  <a:schemeClr val="bg1"/>
                </a:solidFill>
              </a:rPr>
              <a:t>Ragini</a:t>
            </a:r>
            <a:r>
              <a:rPr lang="en-IN" sz="2400" dirty="0">
                <a:solidFill>
                  <a:schemeClr val="bg1"/>
                </a:solidFill>
              </a:rPr>
              <a:t> Jha,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</a:t>
            </a:r>
            <a:r>
              <a:rPr lang="en-IN" sz="2400" dirty="0" err="1">
                <a:solidFill>
                  <a:schemeClr val="bg1"/>
                </a:solidFill>
              </a:rPr>
              <a:t>Reeta</a:t>
            </a:r>
            <a:r>
              <a:rPr lang="en-IN" sz="2400" dirty="0">
                <a:solidFill>
                  <a:schemeClr val="bg1"/>
                </a:solidFill>
              </a:rPr>
              <a:t> Jha, </a:t>
            </a:r>
            <a:r>
              <a:rPr lang="en-IN" sz="2400" dirty="0" err="1">
                <a:solidFill>
                  <a:schemeClr val="bg1"/>
                </a:solidFill>
              </a:rPr>
              <a:t>Dr.</a:t>
            </a:r>
            <a:r>
              <a:rPr lang="en-IN" sz="2400" dirty="0">
                <a:solidFill>
                  <a:schemeClr val="bg1"/>
                </a:solidFill>
              </a:rPr>
              <a:t> </a:t>
            </a:r>
            <a:r>
              <a:rPr lang="en-IN" sz="2400" dirty="0" err="1">
                <a:solidFill>
                  <a:schemeClr val="bg1"/>
                </a:solidFill>
              </a:rPr>
              <a:t>Shankaranand</a:t>
            </a:r>
            <a:r>
              <a:rPr lang="en-IN" sz="2400" dirty="0">
                <a:solidFill>
                  <a:schemeClr val="bg1"/>
                </a:solidFill>
              </a:rPr>
              <a:t> Jha)</a:t>
            </a:r>
          </a:p>
        </p:txBody>
      </p:sp>
    </p:spTree>
    <p:extLst>
      <p:ext uri="{BB962C8B-B14F-4D97-AF65-F5344CB8AC3E}">
        <p14:creationId xmlns:p14="http://schemas.microsoft.com/office/powerpoint/2010/main" val="24903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2FD5-77F5-4ADC-9549-9CD3C0BE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GLA PH &amp; LC: Key Accomplishments</a:t>
            </a:r>
            <a:endParaRPr lang="en-IN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EE54387-71FA-4024-A18D-399508F1C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637261"/>
              </p:ext>
            </p:extLst>
          </p:nvPr>
        </p:nvGraphicFramePr>
        <p:xfrm>
          <a:off x="838200" y="1825625"/>
          <a:ext cx="10515600" cy="30378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876605788"/>
                    </a:ext>
                  </a:extLst>
                </a:gridCol>
                <a:gridCol w="7448550">
                  <a:extLst>
                    <a:ext uri="{9D8B030D-6E8A-4147-A177-3AD203B41FA5}">
                      <a16:colId xmlns:a16="http://schemas.microsoft.com/office/drawing/2014/main" val="537065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Medical Officer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Ganesh Choudhary, BA MS(K0L), MD. (Emergency Medicine/PUNE). Available for 30 hours/week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5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Dispensary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Licensed Pharmacy Selling Drugs at Under Approved Rates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 Tests: Pathology, ECG, BP, and Blood Sugar (fasting &amp; Post Prandial)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7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Paramedics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0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Important 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Two </a:t>
                      </a:r>
                      <a:r>
                        <a:rPr lang="en-IN" dirty="0"/>
                        <a:t>Doctor’s Rooms</a:t>
                      </a:r>
                    </a:p>
                    <a:p>
                      <a:r>
                        <a:rPr lang="en-IN" b="1" dirty="0"/>
                        <a:t>Two </a:t>
                      </a:r>
                      <a:r>
                        <a:rPr lang="en-IN" dirty="0"/>
                        <a:t>Observation rooms</a:t>
                      </a:r>
                    </a:p>
                    <a:p>
                      <a:r>
                        <a:rPr lang="en-IN" b="1" dirty="0"/>
                        <a:t>One </a:t>
                      </a:r>
                      <a:r>
                        <a:rPr lang="en-IN" dirty="0"/>
                        <a:t>Doctor’s Residence: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9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Lay 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623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1971B-F103-4DEF-BF2B-9A1A9D75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A71BB-9B7B-463E-B17A-83BBA45E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59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5BCD348-9F7D-4518-8EFA-BFFDA17E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Photos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C8119-C08B-4490-9E98-D0866838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1A676-4F01-45F7-909E-21054EFA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7</a:t>
            </a:fld>
            <a:endParaRPr lang="en-I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C02E69-83B5-45E1-9012-8C331A3396A4}"/>
              </a:ext>
            </a:extLst>
          </p:cNvPr>
          <p:cNvGrpSpPr/>
          <p:nvPr/>
        </p:nvGrpSpPr>
        <p:grpSpPr>
          <a:xfrm>
            <a:off x="1389380" y="1793153"/>
            <a:ext cx="9413240" cy="4282710"/>
            <a:chOff x="610164" y="979857"/>
            <a:chExt cx="11200836" cy="50960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EBAD7B-EBE7-4EC0-9FA7-A6CD6E782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164" y="979857"/>
              <a:ext cx="3204916" cy="24036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34B00A-6BE4-4847-9D10-9DC3B15D7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45" r="2447"/>
            <a:stretch/>
          </p:blipFill>
          <p:spPr>
            <a:xfrm>
              <a:off x="4338320" y="980624"/>
              <a:ext cx="3815080" cy="24029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873AF-AAC0-44E3-86E9-534A39405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0600" y="983244"/>
              <a:ext cx="3200400" cy="24002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18EA89-0030-447B-B82E-0FA81CFC0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164" y="3692207"/>
              <a:ext cx="3204916" cy="23836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44DADE-0425-4E89-9060-0D79AAA4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5388" y="3675565"/>
              <a:ext cx="3375612" cy="24002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18F735-F8C0-4809-B210-AE2BB4810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8653" y="3692207"/>
              <a:ext cx="3884747" cy="2185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A89EA-2D63-487D-8752-E146EFD9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Micro-view: Meeting a Doctor in Darbhanga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A7F56-0264-4E5B-A5F6-F4218F3F8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N" dirty="0"/>
              <a:t>Visiting a proper clinic is so intimidating and costly that rural folk literally try everything before they go to see a doctor. This includes trying home remedies, local compounders, and so 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dirty="0"/>
              <a:t>When they do visit a clinic, these are the approximate costs, making a revisit very tough: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4BE8C-D63B-4E46-A793-9C824A2C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1C61A-50E1-4C74-8F16-6569E7C4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8</a:t>
            </a:fld>
            <a:endParaRPr lang="en-IN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BF7418-9B17-44B3-AE93-57C9C6312F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685004"/>
              </p:ext>
            </p:extLst>
          </p:nvPr>
        </p:nvGraphicFramePr>
        <p:xfrm>
          <a:off x="838200" y="3197225"/>
          <a:ext cx="10515600" cy="22250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990975">
                  <a:extLst>
                    <a:ext uri="{9D8B030D-6E8A-4147-A177-3AD203B41FA5}">
                      <a16:colId xmlns:a16="http://schemas.microsoft.com/office/drawing/2014/main" val="876605788"/>
                    </a:ext>
                  </a:extLst>
                </a:gridCol>
                <a:gridCol w="6524625">
                  <a:extLst>
                    <a:ext uri="{9D8B030D-6E8A-4147-A177-3AD203B41FA5}">
                      <a16:colId xmlns:a16="http://schemas.microsoft.com/office/drawing/2014/main" val="537065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₹ 500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5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Doctor’s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₹ 500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Pathology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₹ 1,000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7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Radiology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₹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0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Prescribed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₹ 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9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Daily Wage Loss for Patient &amp; Attendant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₹ 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62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3660F-69E0-46E3-9649-957C348A4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229375"/>
              </p:ext>
            </p:extLst>
          </p:nvPr>
        </p:nvGraphicFramePr>
        <p:xfrm>
          <a:off x="838200" y="5461317"/>
          <a:ext cx="10515600" cy="3708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990975">
                  <a:extLst>
                    <a:ext uri="{9D8B030D-6E8A-4147-A177-3AD203B41FA5}">
                      <a16:colId xmlns:a16="http://schemas.microsoft.com/office/drawing/2014/main" val="2069051643"/>
                    </a:ext>
                  </a:extLst>
                </a:gridCol>
                <a:gridCol w="6524625">
                  <a:extLst>
                    <a:ext uri="{9D8B030D-6E8A-4147-A177-3AD203B41FA5}">
                      <a16:colId xmlns:a16="http://schemas.microsoft.com/office/drawing/2014/main" val="1525063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Total Minimum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₹ 4,500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11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1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2FD5-77F5-4ADC-9549-9CD3C0BE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Macro-view: North Bihar &amp; Rural South Nepal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EE54387-71FA-4024-A18D-399508F1C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056877"/>
              </p:ext>
            </p:extLst>
          </p:nvPr>
        </p:nvGraphicFramePr>
        <p:xfrm>
          <a:off x="838200" y="1825625"/>
          <a:ext cx="10515600" cy="249428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257550">
                  <a:extLst>
                    <a:ext uri="{9D8B030D-6E8A-4147-A177-3AD203B41FA5}">
                      <a16:colId xmlns:a16="http://schemas.microsoft.com/office/drawing/2014/main" val="876605788"/>
                    </a:ext>
                  </a:extLst>
                </a:gridCol>
                <a:gridCol w="7258050">
                  <a:extLst>
                    <a:ext uri="{9D8B030D-6E8A-4147-A177-3AD203B41FA5}">
                      <a16:colId xmlns:a16="http://schemas.microsoft.com/office/drawing/2014/main" val="537065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North Bihar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Nearly 8 Crore (7,60,00,000)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5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Population of </a:t>
                      </a:r>
                      <a:r>
                        <a:rPr lang="en-IN" dirty="0" err="1"/>
                        <a:t>Madhes</a:t>
                      </a:r>
                      <a:r>
                        <a:rPr lang="en-IN" dirty="0"/>
                        <a:t> (Nepal)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Nearly 3 Crore (2,70,00,000)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8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No. of PH &amp; LCs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 1 PH &amp; LC for 1,00,000 People, 1,100 PH &amp; LCs needed 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7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No. of People that Can Visit a PH &amp; LC 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0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Potential Earnings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100 Patients x ₹ 200 x 300 Days = ₹ 60,00,000 p.a.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9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Approximate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 Doctor: ₹ 50 Lakhs, 4 Paramedics: ₹ 6 Lakhs, Maintenance: ₹ 4 lakh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623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1971B-F103-4DEF-BF2B-9A1A9D75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© Paanchajanya Public Charitable Trust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A71BB-9B7B-463E-B17A-83BBA45E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B04-2587-4973-BA58-7EA63FD88438}" type="slidenum">
              <a:rPr lang="en-IN" smtClean="0"/>
              <a:t>9</a:t>
            </a:fld>
            <a:endParaRPr lang="en-IN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87744B1-4491-4E65-889D-6F29F7774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566642"/>
              </p:ext>
            </p:extLst>
          </p:nvPr>
        </p:nvGraphicFramePr>
        <p:xfrm>
          <a:off x="838200" y="4356417"/>
          <a:ext cx="10515600" cy="3708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261783">
                  <a:extLst>
                    <a:ext uri="{9D8B030D-6E8A-4147-A177-3AD203B41FA5}">
                      <a16:colId xmlns:a16="http://schemas.microsoft.com/office/drawing/2014/main" val="2069051643"/>
                    </a:ext>
                  </a:extLst>
                </a:gridCol>
                <a:gridCol w="7253817">
                  <a:extLst>
                    <a:ext uri="{9D8B030D-6E8A-4147-A177-3AD203B41FA5}">
                      <a16:colId xmlns:a16="http://schemas.microsoft.com/office/drawing/2014/main" val="1525063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Patient Benefits per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₹ 3,000 + Time + Harassment + Maltreatment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11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7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1465</Words>
  <Application>Microsoft Office PowerPoint</Application>
  <PresentationFormat>Widescreen</PresentationFormat>
  <Paragraphs>184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The GLA Primary Health &amp; Learning Centre</vt:lpstr>
      <vt:lpstr>PowerPoint Presentation</vt:lpstr>
      <vt:lpstr>Healthcare-related Efforts</vt:lpstr>
      <vt:lpstr>The GLA PH &amp; LC, Pindaruch: Key Highlights</vt:lpstr>
      <vt:lpstr>Work Done Since Inauguration (2018)</vt:lpstr>
      <vt:lpstr>The GLA PH &amp; LC: Key Accomplishments</vt:lpstr>
      <vt:lpstr>A Few Photos</vt:lpstr>
      <vt:lpstr>Micro-view: Meeting a Doctor in Darbhanga</vt:lpstr>
      <vt:lpstr>Macro-view: North Bihar &amp; Rural South Nepal</vt:lpstr>
      <vt:lpstr>Learning-related Efforts</vt:lpstr>
      <vt:lpstr>The GLA LC, Pindaruch: Our Story</vt:lpstr>
      <vt:lpstr>The GLA LC, Pindaruch: Key Goals</vt:lpstr>
      <vt:lpstr>About Our Students</vt:lpstr>
      <vt:lpstr>Work Done So Far</vt:lpstr>
      <vt:lpstr>GLA LC: Key Facilities</vt:lpstr>
      <vt:lpstr>GLA LC Today</vt:lpstr>
      <vt:lpstr>A Few Photos</vt:lpstr>
      <vt:lpstr>How You Can Help</vt:lpstr>
      <vt:lpstr>If You Are An Indian Citizen</vt:lpstr>
      <vt:lpstr>If You Are Outside India</vt:lpstr>
      <vt:lpstr>If You Are a Company</vt:lpstr>
      <vt:lpstr>Paanchajanya Public Charitable Trust (Regd.)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 Chaudhary</dc:creator>
  <cp:lastModifiedBy>Windows User</cp:lastModifiedBy>
  <cp:revision>99</cp:revision>
  <dcterms:created xsi:type="dcterms:W3CDTF">2020-09-09T13:40:07Z</dcterms:created>
  <dcterms:modified xsi:type="dcterms:W3CDTF">2021-08-23T16:06:46Z</dcterms:modified>
</cp:coreProperties>
</file>